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DEF2D6-27AF-0661-88D6-3532B3743D76}" v="2584" dt="2025-02-12T23:58:24.427"/>
    <p1510:client id="{D079D341-8922-16CB-2CA7-427B792DD347}" v="61" dt="2025-02-12T22:18:31.5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png>
</file>

<file path=ppt/media/image5.gif>
</file>

<file path=ppt/media/image6.gi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3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139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700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858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766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660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763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770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02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454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9569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278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92946622-C9E9-7EF3-8BE7-82AC5F9736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9156" y="2348707"/>
            <a:ext cx="10453687" cy="2387600"/>
          </a:xfrm>
        </p:spPr>
        <p:txBody>
          <a:bodyPr/>
          <a:lstStyle/>
          <a:p>
            <a:r>
              <a:rPr lang="fr-FR" dirty="0">
                <a:solidFill>
                  <a:srgbClr val="0070C0"/>
                </a:solidFill>
              </a:rPr>
              <a:t>Signal </a:t>
            </a:r>
            <a:r>
              <a:rPr lang="fr-FR" err="1">
                <a:solidFill>
                  <a:srgbClr val="0070C0"/>
                </a:solidFill>
              </a:rPr>
              <a:t>Processing</a:t>
            </a:r>
            <a:r>
              <a:rPr lang="fr-FR" dirty="0">
                <a:solidFill>
                  <a:srgbClr val="0070C0"/>
                </a:solidFill>
              </a:rPr>
              <a:t> </a:t>
            </a:r>
            <a:r>
              <a:rPr lang="fr-FR" err="1">
                <a:solidFill>
                  <a:srgbClr val="0070C0"/>
                </a:solidFill>
              </a:rPr>
              <a:t>Assignment</a:t>
            </a:r>
            <a:r>
              <a:rPr lang="fr-FR" dirty="0">
                <a:solidFill>
                  <a:srgbClr val="0070C0"/>
                </a:solidFill>
              </a:rPr>
              <a:t> 2025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7C51CE5-B748-8597-E41E-D4C8CF475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114131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2800" dirty="0"/>
              <a:t>Justin </a:t>
            </a:r>
            <a:r>
              <a:rPr lang="fr-FR" sz="2800" dirty="0" err="1"/>
              <a:t>Pesesse</a:t>
            </a:r>
          </a:p>
        </p:txBody>
      </p:sp>
      <p:pic>
        <p:nvPicPr>
          <p:cNvPr id="9" name="Image 8" descr="Une image contenant affiche, Police, symbole, Graphique&#10;&#10;Le contenu généré par l’IA peut être incorrect.">
            <a:extLst>
              <a:ext uri="{FF2B5EF4-FFF2-40B4-BE49-F238E27FC236}">
                <a16:creationId xmlns:a16="http://schemas.microsoft.com/office/drawing/2014/main" id="{072CEF2E-431E-E22A-309E-8C163F3EE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2234" y="775709"/>
            <a:ext cx="2713290" cy="1874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089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88A240-A563-0F52-D60B-8F472F5DEC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0E461A-B552-A456-6DAC-FBDF1DA65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000" dirty="0">
                <a:solidFill>
                  <a:srgbClr val="0070C0"/>
                </a:solidFill>
              </a:rPr>
              <a:t>Vortex </a:t>
            </a:r>
            <a:r>
              <a:rPr lang="fr-FR" sz="4000" err="1">
                <a:solidFill>
                  <a:srgbClr val="0070C0"/>
                </a:solidFill>
              </a:rPr>
              <a:t>shedding</a:t>
            </a:r>
            <a:r>
              <a:rPr lang="fr-FR" sz="4000" dirty="0">
                <a:solidFill>
                  <a:srgbClr val="0070C0"/>
                </a:solidFill>
              </a:rPr>
              <a:t> </a:t>
            </a:r>
            <a:r>
              <a:rPr lang="fr-FR" sz="4000" err="1">
                <a:solidFill>
                  <a:srgbClr val="0070C0"/>
                </a:solidFill>
              </a:rPr>
              <a:t>region</a:t>
            </a:r>
            <a:r>
              <a:rPr lang="fr-FR" sz="4000" dirty="0">
                <a:solidFill>
                  <a:srgbClr val="0070C0"/>
                </a:solidFill>
              </a:rPr>
              <a:t> </a:t>
            </a:r>
            <a:r>
              <a:rPr lang="fr-FR" sz="4000" err="1">
                <a:solidFill>
                  <a:srgbClr val="0070C0"/>
                </a:solidFill>
              </a:rPr>
              <a:t>spectrum</a:t>
            </a:r>
            <a:endParaRPr lang="fr-FR" sz="4000">
              <a:solidFill>
                <a:srgbClr val="0070C0"/>
              </a:solidFill>
            </a:endParaRPr>
          </a:p>
        </p:txBody>
      </p:sp>
      <p:pic>
        <p:nvPicPr>
          <p:cNvPr id="5" name="Espace réservé du contenu 4" descr="Une image contenant texte, Tracé, capture d’écran, diagramme&#10;&#10;Le contenu généré par l’IA peut être incorrect.">
            <a:extLst>
              <a:ext uri="{FF2B5EF4-FFF2-40B4-BE49-F238E27FC236}">
                <a16:creationId xmlns:a16="http://schemas.microsoft.com/office/drawing/2014/main" id="{27E29BDE-340D-1B3B-3B42-92B2A34E375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02006" y="1697917"/>
            <a:ext cx="5925319" cy="4585168"/>
          </a:xfr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2F46AAD6-7ADB-151A-0307-CBA23FE5CAA2}"/>
              </a:ext>
            </a:extLst>
          </p:cNvPr>
          <p:cNvSpPr txBox="1"/>
          <p:nvPr/>
        </p:nvSpPr>
        <p:spPr>
          <a:xfrm>
            <a:off x="6423212" y="1952068"/>
            <a:ext cx="5517145" cy="40318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fr-FR" sz="1600" dirty="0">
                <a:latin typeface="Calibri"/>
                <a:ea typeface="+mn-lt"/>
                <a:cs typeface="+mn-lt"/>
              </a:rPr>
              <a:t>Probe location: X = </a:t>
            </a:r>
            <a:r>
              <a:rPr lang="fr-FR" sz="1600" dirty="0">
                <a:solidFill>
                  <a:srgbClr val="000000"/>
                </a:solidFill>
                <a:latin typeface="Calibri"/>
                <a:ea typeface="+mn-lt"/>
                <a:cs typeface="+mn-lt"/>
              </a:rPr>
              <a:t>19.444</a:t>
            </a:r>
            <a:r>
              <a:rPr lang="fr-FR" sz="1600" dirty="0">
                <a:latin typeface="Calibri"/>
                <a:ea typeface="+mn-lt"/>
                <a:cs typeface="+mn-lt"/>
              </a:rPr>
              <a:t> mm, Y = 9.0254 mm</a:t>
            </a:r>
            <a:endParaRPr lang="fr-FR" sz="1600">
              <a:latin typeface="Calibri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fr-FR" sz="1600" dirty="0">
              <a:latin typeface="Calibri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fr-FR" sz="1600" dirty="0">
                <a:latin typeface="Calibri"/>
                <a:ea typeface="+mn-lt"/>
                <a:cs typeface="+mn-lt"/>
              </a:rPr>
              <a:t>A Fast Fourier </a:t>
            </a:r>
            <a:r>
              <a:rPr lang="fr-FR" sz="1600" err="1">
                <a:latin typeface="Calibri"/>
                <a:ea typeface="+mn-lt"/>
                <a:cs typeface="+mn-lt"/>
              </a:rPr>
              <a:t>Transform</a:t>
            </a:r>
            <a:r>
              <a:rPr lang="fr-FR" sz="1600" dirty="0">
                <a:latin typeface="Calibri"/>
                <a:ea typeface="+mn-lt"/>
                <a:cs typeface="+mn-lt"/>
              </a:rPr>
              <a:t> (FFT) </a:t>
            </a:r>
            <a:r>
              <a:rPr lang="fr-FR" sz="1600" err="1">
                <a:latin typeface="Calibri"/>
                <a:ea typeface="+mn-lt"/>
                <a:cs typeface="+mn-lt"/>
              </a:rPr>
              <a:t>is</a:t>
            </a:r>
            <a:r>
              <a:rPr lang="fr-FR" sz="1600" dirty="0">
                <a:latin typeface="Calibri"/>
                <a:ea typeface="+mn-lt"/>
                <a:cs typeface="+mn-lt"/>
              </a:rPr>
              <a:t> </a:t>
            </a:r>
            <a:r>
              <a:rPr lang="fr-FR" sz="1600" err="1">
                <a:latin typeface="Calibri"/>
                <a:ea typeface="+mn-lt"/>
                <a:cs typeface="+mn-lt"/>
              </a:rPr>
              <a:t>applied</a:t>
            </a:r>
            <a:r>
              <a:rPr lang="fr-FR" sz="1600" dirty="0">
                <a:latin typeface="Calibri"/>
                <a:ea typeface="+mn-lt"/>
                <a:cs typeface="+mn-lt"/>
              </a:rPr>
              <a:t> to the </a:t>
            </a:r>
            <a:r>
              <a:rPr lang="fr-FR" sz="1600" err="1">
                <a:latin typeface="Calibri"/>
                <a:ea typeface="+mn-lt"/>
                <a:cs typeface="+mn-lt"/>
              </a:rPr>
              <a:t>velocity</a:t>
            </a:r>
            <a:r>
              <a:rPr lang="fr-FR" sz="1600" dirty="0">
                <a:latin typeface="Calibri"/>
                <a:ea typeface="+mn-lt"/>
                <a:cs typeface="+mn-lt"/>
              </a:rPr>
              <a:t> magnitude </a:t>
            </a:r>
            <a:r>
              <a:rPr lang="fr-FR" sz="1600" err="1">
                <a:latin typeface="Calibri"/>
                <a:ea typeface="+mn-lt"/>
                <a:cs typeface="+mn-lt"/>
              </a:rPr>
              <a:t>using</a:t>
            </a:r>
            <a:r>
              <a:rPr lang="fr-FR" sz="1600" dirty="0">
                <a:latin typeface="Calibri"/>
                <a:ea typeface="+mn-lt"/>
                <a:cs typeface="+mn-lt"/>
              </a:rPr>
              <a:t> the </a:t>
            </a:r>
            <a:r>
              <a:rPr lang="fr-FR" sz="1600" err="1">
                <a:latin typeface="Calibri"/>
                <a:ea typeface="+mn-lt"/>
                <a:cs typeface="+mn-lt"/>
              </a:rPr>
              <a:t>NumPy</a:t>
            </a:r>
            <a:r>
              <a:rPr lang="fr-FR" sz="1600" dirty="0">
                <a:latin typeface="Calibri"/>
                <a:ea typeface="+mn-lt"/>
                <a:cs typeface="+mn-lt"/>
              </a:rPr>
              <a:t> FFT </a:t>
            </a:r>
            <a:r>
              <a:rPr lang="fr-FR" sz="1600" err="1">
                <a:latin typeface="Calibri"/>
                <a:ea typeface="+mn-lt"/>
                <a:cs typeface="+mn-lt"/>
              </a:rPr>
              <a:t>library</a:t>
            </a:r>
            <a:r>
              <a:rPr lang="fr-FR" sz="1600" dirty="0">
                <a:latin typeface="Calibri"/>
                <a:ea typeface="+mn-lt"/>
                <a:cs typeface="+mn-lt"/>
              </a:rPr>
              <a:t>. The FFT </a:t>
            </a:r>
            <a:r>
              <a:rPr lang="fr-FR" sz="1600" err="1">
                <a:latin typeface="Calibri"/>
                <a:ea typeface="+mn-lt"/>
                <a:cs typeface="+mn-lt"/>
              </a:rPr>
              <a:t>is</a:t>
            </a:r>
            <a:r>
              <a:rPr lang="fr-FR" sz="1600" dirty="0">
                <a:latin typeface="Calibri"/>
                <a:ea typeface="+mn-lt"/>
                <a:cs typeface="+mn-lt"/>
              </a:rPr>
              <a:t> </a:t>
            </a:r>
            <a:r>
              <a:rPr lang="fr-FR" sz="1600" err="1">
                <a:latin typeface="Calibri"/>
                <a:ea typeface="+mn-lt"/>
                <a:cs typeface="+mn-lt"/>
              </a:rPr>
              <a:t>then</a:t>
            </a:r>
            <a:r>
              <a:rPr lang="fr-FR" sz="1600" dirty="0">
                <a:latin typeface="Calibri"/>
                <a:ea typeface="+mn-lt"/>
                <a:cs typeface="+mn-lt"/>
              </a:rPr>
              <a:t> </a:t>
            </a:r>
            <a:r>
              <a:rPr lang="fr-FR" sz="1600" err="1">
                <a:latin typeface="Calibri"/>
                <a:ea typeface="+mn-lt"/>
                <a:cs typeface="+mn-lt"/>
              </a:rPr>
              <a:t>normalized</a:t>
            </a:r>
            <a:r>
              <a:rPr lang="fr-FR" sz="1600" dirty="0">
                <a:latin typeface="Calibri"/>
                <a:ea typeface="+mn-lt"/>
                <a:cs typeface="+mn-lt"/>
              </a:rPr>
              <a:t> by the square root of the </a:t>
            </a:r>
            <a:r>
              <a:rPr lang="fr-FR" sz="1600" err="1">
                <a:latin typeface="Calibri"/>
                <a:ea typeface="+mn-lt"/>
                <a:cs typeface="+mn-lt"/>
              </a:rPr>
              <a:t>number</a:t>
            </a:r>
            <a:r>
              <a:rPr lang="fr-FR" sz="1600" dirty="0">
                <a:latin typeface="Calibri"/>
                <a:ea typeface="+mn-lt"/>
                <a:cs typeface="+mn-lt"/>
              </a:rPr>
              <a:t> of </a:t>
            </a:r>
            <a:r>
              <a:rPr lang="fr-FR" sz="1600" err="1">
                <a:latin typeface="Calibri"/>
                <a:ea typeface="+mn-lt"/>
                <a:cs typeface="+mn-lt"/>
              </a:rPr>
              <a:t>samples</a:t>
            </a:r>
            <a:r>
              <a:rPr lang="fr-FR" sz="1600" dirty="0">
                <a:latin typeface="Calibri"/>
                <a:ea typeface="+mn-lt"/>
                <a:cs typeface="+mn-lt"/>
              </a:rPr>
              <a:t>.</a:t>
            </a:r>
            <a:endParaRPr lang="fr-FR">
              <a:latin typeface="Calibri"/>
              <a:ea typeface="+mn-lt"/>
              <a:cs typeface="+mn-lt"/>
            </a:endParaRPr>
          </a:p>
          <a:p>
            <a:endParaRPr lang="fr-FR" sz="1600" dirty="0">
              <a:latin typeface="Calibri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fr-FR" sz="1600" dirty="0">
                <a:latin typeface="Calibri"/>
                <a:ea typeface="+mn-lt"/>
                <a:cs typeface="+mn-lt"/>
              </a:rPr>
              <a:t>To </a:t>
            </a:r>
            <a:r>
              <a:rPr lang="fr-FR" sz="1600" dirty="0" err="1">
                <a:latin typeface="Calibri"/>
                <a:ea typeface="+mn-lt"/>
                <a:cs typeface="+mn-lt"/>
              </a:rPr>
              <a:t>enhance</a:t>
            </a:r>
            <a:r>
              <a:rPr lang="fr-FR" sz="1600" dirty="0">
                <a:latin typeface="Calibri"/>
                <a:ea typeface="+mn-lt"/>
                <a:cs typeface="+mn-lt"/>
              </a:rPr>
              <a:t> spectral </a:t>
            </a:r>
            <a:r>
              <a:rPr lang="fr-FR" sz="1600" dirty="0" err="1">
                <a:latin typeface="Calibri"/>
                <a:ea typeface="+mn-lt"/>
                <a:cs typeface="+mn-lt"/>
              </a:rPr>
              <a:t>visualization</a:t>
            </a:r>
            <a:r>
              <a:rPr lang="fr-FR" sz="1600" dirty="0">
                <a:latin typeface="Calibri"/>
                <a:ea typeface="+mn-lt"/>
                <a:cs typeface="+mn-lt"/>
              </a:rPr>
              <a:t>, a first-</a:t>
            </a:r>
            <a:r>
              <a:rPr lang="fr-FR" sz="1600" dirty="0" err="1">
                <a:latin typeface="Calibri"/>
                <a:ea typeface="+mn-lt"/>
                <a:cs typeface="+mn-lt"/>
              </a:rPr>
              <a:t>order</a:t>
            </a:r>
            <a:r>
              <a:rPr lang="fr-FR" sz="1600" dirty="0">
                <a:latin typeface="Calibri"/>
                <a:ea typeface="+mn-lt"/>
                <a:cs typeface="+mn-lt"/>
              </a:rPr>
              <a:t> </a:t>
            </a:r>
            <a:r>
              <a:rPr lang="fr-FR" sz="1600" dirty="0" err="1">
                <a:latin typeface="Calibri"/>
                <a:ea typeface="+mn-lt"/>
                <a:cs typeface="+mn-lt"/>
              </a:rPr>
              <a:t>Butterworth</a:t>
            </a:r>
            <a:r>
              <a:rPr lang="fr-FR" sz="1600" dirty="0">
                <a:latin typeface="Calibri"/>
                <a:ea typeface="+mn-lt"/>
                <a:cs typeface="+mn-lt"/>
              </a:rPr>
              <a:t> high-</a:t>
            </a:r>
            <a:r>
              <a:rPr lang="fr-FR" sz="1600" dirty="0" err="1">
                <a:latin typeface="Calibri"/>
                <a:ea typeface="+mn-lt"/>
                <a:cs typeface="+mn-lt"/>
              </a:rPr>
              <a:t>pass</a:t>
            </a:r>
            <a:r>
              <a:rPr lang="fr-FR" sz="1600" dirty="0">
                <a:latin typeface="Calibri"/>
                <a:ea typeface="+mn-lt"/>
                <a:cs typeface="+mn-lt"/>
              </a:rPr>
              <a:t> </a:t>
            </a:r>
            <a:r>
              <a:rPr lang="fr-FR" sz="1600" dirty="0" err="1">
                <a:latin typeface="Calibri"/>
                <a:ea typeface="+mn-lt"/>
                <a:cs typeface="+mn-lt"/>
              </a:rPr>
              <a:t>filter</a:t>
            </a:r>
            <a:r>
              <a:rPr lang="fr-FR" sz="1600" dirty="0">
                <a:latin typeface="Calibri"/>
                <a:ea typeface="+mn-lt"/>
                <a:cs typeface="+mn-lt"/>
              </a:rPr>
              <a:t> </a:t>
            </a:r>
            <a:r>
              <a:rPr lang="fr-FR" sz="1600" dirty="0" err="1">
                <a:latin typeface="Calibri"/>
                <a:ea typeface="+mn-lt"/>
                <a:cs typeface="+mn-lt"/>
              </a:rPr>
              <a:t>with</a:t>
            </a:r>
            <a:r>
              <a:rPr lang="fr-FR" sz="1600" dirty="0">
                <a:latin typeface="Calibri"/>
                <a:ea typeface="+mn-lt"/>
                <a:cs typeface="+mn-lt"/>
              </a:rPr>
              <a:t> a 100 Hz </a:t>
            </a:r>
            <a:r>
              <a:rPr lang="fr-FR" sz="1600" dirty="0" err="1">
                <a:latin typeface="Calibri"/>
                <a:ea typeface="+mn-lt"/>
                <a:cs typeface="+mn-lt"/>
              </a:rPr>
              <a:t>cut</a:t>
            </a:r>
            <a:r>
              <a:rPr lang="fr-FR" sz="1600" dirty="0">
                <a:latin typeface="Calibri"/>
                <a:ea typeface="+mn-lt"/>
                <a:cs typeface="+mn-lt"/>
              </a:rPr>
              <a:t>-off </a:t>
            </a:r>
            <a:r>
              <a:rPr lang="fr-FR" sz="1600" dirty="0" err="1">
                <a:latin typeface="Calibri"/>
                <a:ea typeface="+mn-lt"/>
                <a:cs typeface="+mn-lt"/>
              </a:rPr>
              <a:t>frequency</a:t>
            </a:r>
            <a:r>
              <a:rPr lang="fr-FR" sz="1600" dirty="0">
                <a:latin typeface="Calibri"/>
                <a:ea typeface="+mn-lt"/>
                <a:cs typeface="+mn-lt"/>
              </a:rPr>
              <a:t> </a:t>
            </a:r>
            <a:r>
              <a:rPr lang="fr-FR" sz="1600" dirty="0" err="1">
                <a:latin typeface="Calibri"/>
                <a:ea typeface="+mn-lt"/>
                <a:cs typeface="+mn-lt"/>
              </a:rPr>
              <a:t>is</a:t>
            </a:r>
            <a:r>
              <a:rPr lang="fr-FR" sz="1600" dirty="0">
                <a:latin typeface="Calibri"/>
                <a:ea typeface="+mn-lt"/>
                <a:cs typeface="+mn-lt"/>
              </a:rPr>
              <a:t> </a:t>
            </a:r>
            <a:r>
              <a:rPr lang="fr-FR" sz="1600" dirty="0" err="1">
                <a:latin typeface="Calibri"/>
                <a:ea typeface="+mn-lt"/>
                <a:cs typeface="+mn-lt"/>
              </a:rPr>
              <a:t>applied</a:t>
            </a:r>
            <a:r>
              <a:rPr lang="fr-FR" sz="1600" dirty="0">
                <a:latin typeface="Calibri"/>
                <a:ea typeface="+mn-lt"/>
                <a:cs typeface="+mn-lt"/>
              </a:rPr>
              <a:t> to </a:t>
            </a:r>
            <a:r>
              <a:rPr lang="fr-FR" sz="1600" dirty="0" err="1">
                <a:latin typeface="Calibri"/>
                <a:ea typeface="+mn-lt"/>
                <a:cs typeface="+mn-lt"/>
              </a:rPr>
              <a:t>remove</a:t>
            </a:r>
            <a:r>
              <a:rPr lang="fr-FR" sz="1600" dirty="0">
                <a:latin typeface="Calibri"/>
                <a:ea typeface="+mn-lt"/>
                <a:cs typeface="+mn-lt"/>
              </a:rPr>
              <a:t> </a:t>
            </a:r>
            <a:r>
              <a:rPr lang="fr-FR" sz="1600" dirty="0" err="1">
                <a:latin typeface="Calibri"/>
                <a:ea typeface="+mn-lt"/>
                <a:cs typeface="+mn-lt"/>
              </a:rPr>
              <a:t>low-frequency</a:t>
            </a:r>
            <a:r>
              <a:rPr lang="fr-FR" sz="1600" dirty="0">
                <a:latin typeface="Calibri"/>
                <a:ea typeface="+mn-lt"/>
                <a:cs typeface="+mn-lt"/>
              </a:rPr>
              <a:t> components. </a:t>
            </a:r>
            <a:r>
              <a:rPr lang="fr-FR" sz="1600" dirty="0" err="1">
                <a:latin typeface="Calibri"/>
                <a:ea typeface="+mn-lt"/>
                <a:cs typeface="+mn-lt"/>
              </a:rPr>
              <a:t>These</a:t>
            </a:r>
            <a:r>
              <a:rPr lang="fr-FR" sz="1600" dirty="0">
                <a:latin typeface="Calibri"/>
                <a:ea typeface="+mn-lt"/>
                <a:cs typeface="+mn-lt"/>
              </a:rPr>
              <a:t> </a:t>
            </a:r>
            <a:r>
              <a:rPr lang="fr-FR" sz="1600" dirty="0" err="1">
                <a:latin typeface="Calibri"/>
                <a:ea typeface="+mn-lt"/>
                <a:cs typeface="+mn-lt"/>
              </a:rPr>
              <a:t>low</a:t>
            </a:r>
            <a:r>
              <a:rPr lang="fr-FR" sz="1600" dirty="0">
                <a:latin typeface="Calibri"/>
                <a:ea typeface="+mn-lt"/>
                <a:cs typeface="+mn-lt"/>
              </a:rPr>
              <a:t> </a:t>
            </a:r>
            <a:r>
              <a:rPr lang="fr-FR" sz="1600" dirty="0" err="1">
                <a:latin typeface="Calibri"/>
                <a:ea typeface="+mn-lt"/>
                <a:cs typeface="+mn-lt"/>
              </a:rPr>
              <a:t>frequencies</a:t>
            </a:r>
            <a:r>
              <a:rPr lang="fr-FR" sz="1600" dirty="0">
                <a:latin typeface="Calibri"/>
                <a:ea typeface="+mn-lt"/>
                <a:cs typeface="+mn-lt"/>
              </a:rPr>
              <a:t>, </a:t>
            </a:r>
            <a:r>
              <a:rPr lang="fr-FR" sz="1600" dirty="0" err="1">
                <a:latin typeface="Calibri"/>
                <a:ea typeface="+mn-lt"/>
                <a:cs typeface="+mn-lt"/>
              </a:rPr>
              <a:t>despite</a:t>
            </a:r>
            <a:r>
              <a:rPr lang="fr-FR" sz="1600" dirty="0">
                <a:latin typeface="Calibri"/>
                <a:ea typeface="+mn-lt"/>
                <a:cs typeface="+mn-lt"/>
              </a:rPr>
              <a:t> </a:t>
            </a:r>
            <a:r>
              <a:rPr lang="fr-FR" sz="1600" dirty="0" err="1">
                <a:latin typeface="Calibri"/>
                <a:ea typeface="+mn-lt"/>
                <a:cs typeface="+mn-lt"/>
              </a:rPr>
              <a:t>their</a:t>
            </a:r>
            <a:r>
              <a:rPr lang="fr-FR" sz="1600" dirty="0">
                <a:latin typeface="Calibri"/>
                <a:ea typeface="+mn-lt"/>
                <a:cs typeface="+mn-lt"/>
              </a:rPr>
              <a:t> high amplitudes, are not relevant for </a:t>
            </a:r>
            <a:r>
              <a:rPr lang="fr-FR" sz="1600" dirty="0" err="1">
                <a:latin typeface="Calibri"/>
                <a:ea typeface="+mn-lt"/>
                <a:cs typeface="+mn-lt"/>
              </a:rPr>
              <a:t>analyzing</a:t>
            </a:r>
            <a:r>
              <a:rPr lang="fr-FR" sz="1600" dirty="0">
                <a:latin typeface="Calibri"/>
                <a:ea typeface="+mn-lt"/>
                <a:cs typeface="+mn-lt"/>
              </a:rPr>
              <a:t> vortex </a:t>
            </a:r>
            <a:r>
              <a:rPr lang="fr-FR" sz="1600" dirty="0" err="1">
                <a:latin typeface="Calibri"/>
                <a:ea typeface="+mn-lt"/>
                <a:cs typeface="+mn-lt"/>
              </a:rPr>
              <a:t>shedding</a:t>
            </a:r>
            <a:r>
              <a:rPr lang="fr-FR" sz="1600" dirty="0">
                <a:latin typeface="Calibri"/>
                <a:ea typeface="+mn-lt"/>
                <a:cs typeface="+mn-lt"/>
              </a:rPr>
              <a:t>.</a:t>
            </a:r>
            <a:endParaRPr lang="fr-FR">
              <a:latin typeface="Calibri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fr-FR" sz="1600" dirty="0">
              <a:latin typeface="Calibri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fr-FR" sz="1600" err="1">
                <a:latin typeface="Calibri"/>
                <a:ea typeface="+mn-lt"/>
                <a:cs typeface="+mn-lt"/>
              </a:rPr>
              <a:t>Two</a:t>
            </a:r>
            <a:r>
              <a:rPr lang="fr-FR" sz="1600" dirty="0">
                <a:latin typeface="Calibri"/>
                <a:ea typeface="+mn-lt"/>
                <a:cs typeface="+mn-lt"/>
              </a:rPr>
              <a:t> dominant vortex </a:t>
            </a:r>
            <a:r>
              <a:rPr lang="fr-FR" sz="1600" err="1">
                <a:latin typeface="Calibri"/>
                <a:ea typeface="+mn-lt"/>
                <a:cs typeface="+mn-lt"/>
              </a:rPr>
              <a:t>shedding</a:t>
            </a:r>
            <a:r>
              <a:rPr lang="fr-FR" sz="1600" dirty="0">
                <a:latin typeface="Calibri"/>
                <a:ea typeface="+mn-lt"/>
                <a:cs typeface="+mn-lt"/>
              </a:rPr>
              <a:t> </a:t>
            </a:r>
            <a:r>
              <a:rPr lang="fr-FR" sz="1600" err="1">
                <a:latin typeface="Calibri"/>
                <a:ea typeface="+mn-lt"/>
                <a:cs typeface="+mn-lt"/>
              </a:rPr>
              <a:t>frequencies</a:t>
            </a:r>
            <a:r>
              <a:rPr lang="fr-FR" sz="1600" dirty="0">
                <a:latin typeface="Calibri"/>
                <a:ea typeface="+mn-lt"/>
                <a:cs typeface="+mn-lt"/>
              </a:rPr>
              <a:t> are </a:t>
            </a:r>
            <a:r>
              <a:rPr lang="fr-FR" sz="1600" err="1">
                <a:latin typeface="Calibri"/>
                <a:ea typeface="+mn-lt"/>
                <a:cs typeface="+mn-lt"/>
              </a:rPr>
              <a:t>identified</a:t>
            </a:r>
            <a:r>
              <a:rPr lang="fr-FR" sz="1600" dirty="0">
                <a:latin typeface="Calibri"/>
                <a:ea typeface="+mn-lt"/>
                <a:cs typeface="+mn-lt"/>
              </a:rPr>
              <a:t> at </a:t>
            </a:r>
            <a:r>
              <a:rPr lang="fr-FR" sz="1600" err="1">
                <a:latin typeface="Calibri"/>
                <a:ea typeface="+mn-lt"/>
                <a:cs typeface="+mn-lt"/>
              </a:rPr>
              <a:t>approximately</a:t>
            </a:r>
            <a:r>
              <a:rPr lang="fr-FR" sz="1600" dirty="0">
                <a:latin typeface="Calibri"/>
                <a:ea typeface="+mn-lt"/>
                <a:cs typeface="+mn-lt"/>
              </a:rPr>
              <a:t> 300 Hz and 450 Hz, </a:t>
            </a:r>
            <a:r>
              <a:rPr lang="fr-FR" sz="1600" err="1">
                <a:latin typeface="Calibri"/>
                <a:ea typeface="+mn-lt"/>
                <a:cs typeface="+mn-lt"/>
              </a:rPr>
              <a:t>corresponding</a:t>
            </a:r>
            <a:r>
              <a:rPr lang="fr-FR" sz="1600" dirty="0">
                <a:latin typeface="Calibri"/>
                <a:ea typeface="+mn-lt"/>
                <a:cs typeface="+mn-lt"/>
              </a:rPr>
              <a:t> to the </a:t>
            </a:r>
            <a:r>
              <a:rPr lang="fr-FR" sz="1600" err="1">
                <a:latin typeface="Calibri"/>
                <a:ea typeface="+mn-lt"/>
                <a:cs typeface="+mn-lt"/>
              </a:rPr>
              <a:t>primary</a:t>
            </a:r>
            <a:r>
              <a:rPr lang="fr-FR" sz="1600" dirty="0">
                <a:latin typeface="Calibri"/>
                <a:ea typeface="+mn-lt"/>
                <a:cs typeface="+mn-lt"/>
              </a:rPr>
              <a:t> </a:t>
            </a:r>
            <a:r>
              <a:rPr lang="fr-FR" sz="1600" err="1">
                <a:latin typeface="Calibri"/>
                <a:ea typeface="+mn-lt"/>
                <a:cs typeface="+mn-lt"/>
              </a:rPr>
              <a:t>frequencies</a:t>
            </a:r>
            <a:r>
              <a:rPr lang="fr-FR" sz="1600" dirty="0">
                <a:latin typeface="Calibri"/>
                <a:ea typeface="+mn-lt"/>
                <a:cs typeface="+mn-lt"/>
              </a:rPr>
              <a:t> </a:t>
            </a:r>
            <a:r>
              <a:rPr lang="fr-FR" sz="1600" err="1">
                <a:latin typeface="Calibri"/>
                <a:ea typeface="+mn-lt"/>
                <a:cs typeface="+mn-lt"/>
              </a:rPr>
              <a:t>associated</a:t>
            </a:r>
            <a:r>
              <a:rPr lang="fr-FR" sz="1600" dirty="0">
                <a:latin typeface="Calibri"/>
                <a:ea typeface="+mn-lt"/>
                <a:cs typeface="+mn-lt"/>
              </a:rPr>
              <a:t> </a:t>
            </a:r>
            <a:r>
              <a:rPr lang="fr-FR" sz="1600" err="1">
                <a:latin typeface="Calibri"/>
                <a:ea typeface="+mn-lt"/>
                <a:cs typeface="+mn-lt"/>
              </a:rPr>
              <a:t>with</a:t>
            </a:r>
            <a:r>
              <a:rPr lang="fr-FR" sz="1600" dirty="0">
                <a:latin typeface="Calibri"/>
                <a:ea typeface="+mn-lt"/>
                <a:cs typeface="+mn-lt"/>
              </a:rPr>
              <a:t> the </a:t>
            </a:r>
            <a:r>
              <a:rPr lang="fr-FR" sz="1600" err="1">
                <a:latin typeface="Calibri"/>
                <a:ea typeface="+mn-lt"/>
                <a:cs typeface="+mn-lt"/>
              </a:rPr>
              <a:t>two</a:t>
            </a:r>
            <a:r>
              <a:rPr lang="fr-FR" sz="1600" dirty="0">
                <a:latin typeface="Calibri"/>
                <a:ea typeface="+mn-lt"/>
                <a:cs typeface="+mn-lt"/>
              </a:rPr>
              <a:t> </a:t>
            </a:r>
            <a:r>
              <a:rPr lang="fr-FR" sz="1600" err="1">
                <a:latin typeface="Calibri"/>
                <a:ea typeface="+mn-lt"/>
                <a:cs typeface="+mn-lt"/>
              </a:rPr>
              <a:t>stationary</a:t>
            </a:r>
            <a:r>
              <a:rPr lang="fr-FR" sz="1600" dirty="0">
                <a:latin typeface="Calibri"/>
                <a:ea typeface="+mn-lt"/>
                <a:cs typeface="+mn-lt"/>
              </a:rPr>
              <a:t> conditions.</a:t>
            </a:r>
            <a:endParaRPr lang="fr-FR">
              <a:latin typeface="Calibri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1369630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86B280-5B89-0E01-C2BD-B07DB886FB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476A3E-6018-62D8-3049-9B3A923A8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70656"/>
            <a:ext cx="10515600" cy="1325563"/>
          </a:xfrm>
        </p:spPr>
        <p:txBody>
          <a:bodyPr/>
          <a:lstStyle/>
          <a:p>
            <a:r>
              <a:rPr lang="fr-FR" sz="4000" dirty="0">
                <a:solidFill>
                  <a:srgbClr val="0070C0"/>
                </a:solidFill>
              </a:rPr>
              <a:t>Time-</a:t>
            </a:r>
            <a:r>
              <a:rPr lang="fr-FR" sz="4000" err="1">
                <a:solidFill>
                  <a:srgbClr val="0070C0"/>
                </a:solidFill>
              </a:rPr>
              <a:t>frequency</a:t>
            </a:r>
            <a:r>
              <a:rPr lang="fr-FR" sz="4000" dirty="0">
                <a:solidFill>
                  <a:srgbClr val="0070C0"/>
                </a:solidFill>
              </a:rPr>
              <a:t> </a:t>
            </a:r>
            <a:r>
              <a:rPr lang="fr-FR" sz="4000" err="1">
                <a:solidFill>
                  <a:srgbClr val="0070C0"/>
                </a:solidFill>
              </a:rPr>
              <a:t>analysis</a:t>
            </a:r>
            <a:endParaRPr lang="fr-FR">
              <a:solidFill>
                <a:srgbClr val="0070C0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90525FE-10A5-B5B7-4CA2-B1B9254BB90D}"/>
              </a:ext>
            </a:extLst>
          </p:cNvPr>
          <p:cNvSpPr txBox="1"/>
          <p:nvPr/>
        </p:nvSpPr>
        <p:spPr>
          <a:xfrm>
            <a:off x="6248735" y="1436749"/>
            <a:ext cx="5517145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fr-FR" sz="1600" dirty="0">
                <a:ea typeface="+mn-lt"/>
                <a:cs typeface="+mn-lt"/>
              </a:rPr>
              <a:t>The Short-Time Fourier </a:t>
            </a:r>
            <a:r>
              <a:rPr lang="fr-FR" sz="1600" dirty="0" err="1">
                <a:ea typeface="+mn-lt"/>
                <a:cs typeface="+mn-lt"/>
              </a:rPr>
              <a:t>Transform</a:t>
            </a:r>
            <a:r>
              <a:rPr lang="fr-FR" sz="1600" dirty="0">
                <a:ea typeface="+mn-lt"/>
                <a:cs typeface="+mn-lt"/>
              </a:rPr>
              <a:t> (STFT) can </a:t>
            </a:r>
            <a:r>
              <a:rPr lang="fr-FR" sz="1600" dirty="0" err="1">
                <a:ea typeface="+mn-lt"/>
                <a:cs typeface="+mn-lt"/>
              </a:rPr>
              <a:t>be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dirty="0" err="1">
                <a:ea typeface="+mn-lt"/>
                <a:cs typeface="+mn-lt"/>
              </a:rPr>
              <a:t>computed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dirty="0" err="1">
                <a:ea typeface="+mn-lt"/>
                <a:cs typeface="+mn-lt"/>
              </a:rPr>
              <a:t>very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dirty="0" err="1">
                <a:ea typeface="+mn-lt"/>
                <a:cs typeface="+mn-lt"/>
              </a:rPr>
              <a:t>easily</a:t>
            </a:r>
            <a:r>
              <a:rPr lang="fr-FR" sz="1600" dirty="0">
                <a:ea typeface="+mn-lt"/>
                <a:cs typeface="+mn-lt"/>
              </a:rPr>
              <a:t> by </a:t>
            </a:r>
            <a:r>
              <a:rPr lang="fr-FR" sz="1600" dirty="0" err="1">
                <a:ea typeface="+mn-lt"/>
                <a:cs typeface="+mn-lt"/>
              </a:rPr>
              <a:t>using</a:t>
            </a:r>
            <a:r>
              <a:rPr lang="fr-FR" sz="1600" dirty="0">
                <a:ea typeface="+mn-lt"/>
                <a:cs typeface="+mn-lt"/>
              </a:rPr>
              <a:t> the </a:t>
            </a:r>
            <a:r>
              <a:rPr lang="fr-FR" sz="1600" dirty="0" err="1">
                <a:ea typeface="+mn-lt"/>
                <a:cs typeface="+mn-lt"/>
              </a:rPr>
              <a:t>Numpy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dirty="0" err="1">
                <a:ea typeface="+mn-lt"/>
                <a:cs typeface="+mn-lt"/>
              </a:rPr>
              <a:t>library</a:t>
            </a:r>
            <a:r>
              <a:rPr lang="fr-FR" sz="1600" dirty="0">
                <a:ea typeface="+mn-lt"/>
                <a:cs typeface="+mn-lt"/>
              </a:rPr>
              <a:t> STFT. To </a:t>
            </a:r>
            <a:r>
              <a:rPr lang="fr-FR" sz="1600" dirty="0" err="1">
                <a:ea typeface="+mn-lt"/>
                <a:cs typeface="+mn-lt"/>
              </a:rPr>
              <a:t>get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dirty="0" err="1">
                <a:ea typeface="+mn-lt"/>
                <a:cs typeface="+mn-lt"/>
              </a:rPr>
              <a:t>this</a:t>
            </a:r>
            <a:r>
              <a:rPr lang="fr-FR" sz="1600" dirty="0">
                <a:ea typeface="+mn-lt"/>
                <a:cs typeface="+mn-lt"/>
              </a:rPr>
              <a:t> plot, a </a:t>
            </a:r>
            <a:r>
              <a:rPr lang="fr-FR" sz="1600" dirty="0" err="1">
                <a:ea typeface="+mn-lt"/>
                <a:cs typeface="+mn-lt"/>
              </a:rPr>
              <a:t>Hann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dirty="0" err="1">
                <a:ea typeface="+mn-lt"/>
                <a:cs typeface="+mn-lt"/>
              </a:rPr>
              <a:t>window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dirty="0" err="1">
                <a:ea typeface="+mn-lt"/>
                <a:cs typeface="+mn-lt"/>
              </a:rPr>
              <a:t>was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dirty="0" err="1">
                <a:ea typeface="+mn-lt"/>
                <a:cs typeface="+mn-lt"/>
              </a:rPr>
              <a:t>used</a:t>
            </a:r>
            <a:r>
              <a:rPr lang="fr-FR" sz="1600" dirty="0">
                <a:ea typeface="+mn-lt"/>
                <a:cs typeface="+mn-lt"/>
              </a:rPr>
              <a:t>.</a:t>
            </a:r>
            <a:endParaRPr lang="fr-FR" sz="1600" dirty="0">
              <a:latin typeface="Aptos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fr-FR" sz="1600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fr-FR" sz="1600" dirty="0">
                <a:ea typeface="+mn-lt"/>
                <a:cs typeface="+mn-lt"/>
              </a:rPr>
              <a:t>The Short-Time Fourier </a:t>
            </a:r>
            <a:r>
              <a:rPr lang="fr-FR" sz="1600" err="1">
                <a:ea typeface="+mn-lt"/>
                <a:cs typeface="+mn-lt"/>
              </a:rPr>
              <a:t>Transform</a:t>
            </a:r>
            <a:r>
              <a:rPr lang="fr-FR" sz="1600" dirty="0">
                <a:ea typeface="+mn-lt"/>
                <a:cs typeface="+mn-lt"/>
              </a:rPr>
              <a:t> (STFT) </a:t>
            </a:r>
            <a:r>
              <a:rPr lang="fr-FR" sz="1600" err="1">
                <a:ea typeface="+mn-lt"/>
                <a:cs typeface="+mn-lt"/>
              </a:rPr>
              <a:t>is</a:t>
            </a:r>
            <a:r>
              <a:rPr lang="fr-FR" sz="1600" dirty="0">
                <a:ea typeface="+mn-lt"/>
                <a:cs typeface="+mn-lt"/>
              </a:rPr>
              <a:t> a </a:t>
            </a:r>
            <a:r>
              <a:rPr lang="fr-FR" sz="1600" err="1">
                <a:ea typeface="+mn-lt"/>
                <a:cs typeface="+mn-lt"/>
              </a:rPr>
              <a:t>powerful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method</a:t>
            </a:r>
            <a:r>
              <a:rPr lang="fr-FR" sz="1600" dirty="0">
                <a:ea typeface="+mn-lt"/>
                <a:cs typeface="+mn-lt"/>
              </a:rPr>
              <a:t> for </a:t>
            </a:r>
            <a:r>
              <a:rPr lang="fr-FR" sz="1600" err="1">
                <a:ea typeface="+mn-lt"/>
                <a:cs typeface="+mn-lt"/>
              </a:rPr>
              <a:t>identifying</a:t>
            </a:r>
            <a:r>
              <a:rPr lang="fr-FR" sz="1600" dirty="0">
                <a:ea typeface="+mn-lt"/>
                <a:cs typeface="+mn-lt"/>
              </a:rPr>
              <a:t> the </a:t>
            </a:r>
            <a:r>
              <a:rPr lang="fr-FR" sz="1600" err="1">
                <a:ea typeface="+mn-lt"/>
                <a:cs typeface="+mn-lt"/>
              </a:rPr>
              <a:t>primary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frequencies</a:t>
            </a:r>
            <a:r>
              <a:rPr lang="fr-FR" sz="1600" dirty="0">
                <a:ea typeface="+mn-lt"/>
                <a:cs typeface="+mn-lt"/>
              </a:rPr>
              <a:t> in a signal and </a:t>
            </a:r>
            <a:r>
              <a:rPr lang="fr-FR" sz="1600" err="1">
                <a:ea typeface="+mn-lt"/>
                <a:cs typeface="+mn-lt"/>
              </a:rPr>
              <a:t>analyzing</a:t>
            </a:r>
            <a:r>
              <a:rPr lang="fr-FR" sz="1600" dirty="0">
                <a:ea typeface="+mn-lt"/>
                <a:cs typeface="+mn-lt"/>
              </a:rPr>
              <a:t> how </a:t>
            </a:r>
            <a:r>
              <a:rPr lang="fr-FR" sz="1600" err="1">
                <a:ea typeface="+mn-lt"/>
                <a:cs typeface="+mn-lt"/>
              </a:rPr>
              <a:t>they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evolve</a:t>
            </a:r>
            <a:r>
              <a:rPr lang="fr-FR" sz="1600" dirty="0">
                <a:ea typeface="+mn-lt"/>
                <a:cs typeface="+mn-lt"/>
              </a:rPr>
              <a:t> over time.</a:t>
            </a:r>
          </a:p>
          <a:p>
            <a:pPr>
              <a:buFont typeface="Arial"/>
              <a:buChar char="•"/>
            </a:pPr>
            <a:endParaRPr lang="fr-FR" sz="1600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fr-FR" sz="1600" dirty="0">
                <a:ea typeface="+mn-lt"/>
                <a:cs typeface="+mn-lt"/>
              </a:rPr>
              <a:t>As </a:t>
            </a:r>
            <a:r>
              <a:rPr lang="fr-FR" sz="1600" err="1">
                <a:ea typeface="+mn-lt"/>
                <a:cs typeface="+mn-lt"/>
              </a:rPr>
              <a:t>observed</a:t>
            </a:r>
            <a:r>
              <a:rPr lang="fr-FR" sz="1600" dirty="0">
                <a:ea typeface="+mn-lt"/>
                <a:cs typeface="+mn-lt"/>
              </a:rPr>
              <a:t>, the vortex </a:t>
            </a:r>
            <a:r>
              <a:rPr lang="fr-FR" sz="1600" err="1">
                <a:ea typeface="+mn-lt"/>
                <a:cs typeface="+mn-lt"/>
              </a:rPr>
              <a:t>shedding</a:t>
            </a:r>
            <a:r>
              <a:rPr lang="fr-FR" sz="1600" dirty="0">
                <a:ea typeface="+mn-lt"/>
                <a:cs typeface="+mn-lt"/>
              </a:rPr>
              <a:t> at 450 Hz </a:t>
            </a:r>
            <a:r>
              <a:rPr lang="fr-FR" sz="1600" err="1">
                <a:ea typeface="+mn-lt"/>
                <a:cs typeface="+mn-lt"/>
              </a:rPr>
              <a:t>dominates</a:t>
            </a:r>
            <a:r>
              <a:rPr lang="fr-FR" sz="1600" dirty="0">
                <a:ea typeface="+mn-lt"/>
                <a:cs typeface="+mn-lt"/>
              </a:rPr>
              <a:t> the signal </a:t>
            </a:r>
            <a:r>
              <a:rPr lang="fr-FR" sz="1600" err="1">
                <a:ea typeface="+mn-lt"/>
                <a:cs typeface="+mn-lt"/>
              </a:rPr>
              <a:t>during</a:t>
            </a:r>
            <a:r>
              <a:rPr lang="fr-FR" sz="1600" dirty="0">
                <a:ea typeface="+mn-lt"/>
                <a:cs typeface="+mn-lt"/>
              </a:rPr>
              <a:t> the first 1.5 seconds, </a:t>
            </a:r>
            <a:r>
              <a:rPr lang="fr-FR" sz="1600" err="1">
                <a:ea typeface="+mn-lt"/>
                <a:cs typeface="+mn-lt"/>
              </a:rPr>
              <a:t>after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which</a:t>
            </a:r>
            <a:r>
              <a:rPr lang="fr-FR" sz="1600" dirty="0">
                <a:ea typeface="+mn-lt"/>
                <a:cs typeface="+mn-lt"/>
              </a:rPr>
              <a:t> the 300 Hz </a:t>
            </a:r>
            <a:r>
              <a:rPr lang="fr-FR" sz="1600" err="1">
                <a:ea typeface="+mn-lt"/>
                <a:cs typeface="+mn-lt"/>
              </a:rPr>
              <a:t>frequency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becomes</a:t>
            </a:r>
            <a:r>
              <a:rPr lang="fr-FR" sz="1600" dirty="0">
                <a:ea typeface="+mn-lt"/>
                <a:cs typeface="+mn-lt"/>
              </a:rPr>
              <a:t> the dominant component.</a:t>
            </a:r>
            <a:endParaRPr lang="fr-FR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fr-FR" sz="1600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fr-FR" sz="1600" dirty="0" err="1">
                <a:ea typeface="+mn-lt"/>
                <a:cs typeface="+mn-lt"/>
              </a:rPr>
              <a:t>Therefore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dirty="0" err="1">
                <a:ea typeface="+mn-lt"/>
                <a:cs typeface="+mn-lt"/>
              </a:rPr>
              <a:t>it</a:t>
            </a:r>
            <a:r>
              <a:rPr lang="fr-FR" sz="1600" dirty="0">
                <a:ea typeface="+mn-lt"/>
                <a:cs typeface="+mn-lt"/>
              </a:rPr>
              <a:t> can </a:t>
            </a:r>
            <a:r>
              <a:rPr lang="fr-FR" sz="1600" dirty="0" err="1">
                <a:ea typeface="+mn-lt"/>
                <a:cs typeface="+mn-lt"/>
              </a:rPr>
              <a:t>be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dirty="0" err="1">
                <a:ea typeface="+mn-lt"/>
                <a:cs typeface="+mn-lt"/>
              </a:rPr>
              <a:t>deduced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dirty="0" err="1">
                <a:ea typeface="+mn-lt"/>
                <a:cs typeface="+mn-lt"/>
              </a:rPr>
              <a:t>that</a:t>
            </a:r>
            <a:r>
              <a:rPr lang="fr-FR" sz="1600" dirty="0">
                <a:ea typeface="+mn-lt"/>
                <a:cs typeface="+mn-lt"/>
              </a:rPr>
              <a:t> the 450 Hz vortex </a:t>
            </a:r>
            <a:r>
              <a:rPr lang="fr-FR" sz="1600" dirty="0" err="1">
                <a:ea typeface="+mn-lt"/>
                <a:cs typeface="+mn-lt"/>
              </a:rPr>
              <a:t>shedding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dirty="0" err="1">
                <a:ea typeface="+mn-lt"/>
                <a:cs typeface="+mn-lt"/>
              </a:rPr>
              <a:t>frequency</a:t>
            </a:r>
            <a:r>
              <a:rPr lang="fr-FR" sz="1600" dirty="0">
                <a:ea typeface="+mn-lt"/>
                <a:cs typeface="+mn-lt"/>
              </a:rPr>
              <a:t> corresponds to a </a:t>
            </a:r>
            <a:r>
              <a:rPr lang="fr-FR" sz="1600" dirty="0" err="1">
                <a:ea typeface="+mn-lt"/>
                <a:cs typeface="+mn-lt"/>
              </a:rPr>
              <a:t>velocity</a:t>
            </a:r>
            <a:r>
              <a:rPr lang="fr-FR" sz="1600" dirty="0">
                <a:ea typeface="+mn-lt"/>
                <a:cs typeface="+mn-lt"/>
              </a:rPr>
              <a:t> magnitude of 11.5 m/s, </a:t>
            </a:r>
            <a:r>
              <a:rPr lang="fr-FR" sz="1600" dirty="0" err="1">
                <a:ea typeface="+mn-lt"/>
                <a:cs typeface="+mn-lt"/>
              </a:rPr>
              <a:t>while</a:t>
            </a:r>
            <a:r>
              <a:rPr lang="fr-FR" sz="1600" dirty="0">
                <a:ea typeface="+mn-lt"/>
                <a:cs typeface="+mn-lt"/>
              </a:rPr>
              <a:t> the 300 Hz </a:t>
            </a:r>
            <a:r>
              <a:rPr lang="fr-FR" sz="1600" dirty="0" err="1">
                <a:ea typeface="+mn-lt"/>
                <a:cs typeface="+mn-lt"/>
              </a:rPr>
              <a:t>shedding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dirty="0" err="1">
                <a:ea typeface="+mn-lt"/>
                <a:cs typeface="+mn-lt"/>
              </a:rPr>
              <a:t>frequency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dirty="0" err="1">
                <a:ea typeface="+mn-lt"/>
                <a:cs typeface="+mn-lt"/>
              </a:rPr>
              <a:t>aligns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dirty="0" err="1">
                <a:ea typeface="+mn-lt"/>
                <a:cs typeface="+mn-lt"/>
              </a:rPr>
              <a:t>with</a:t>
            </a:r>
            <a:r>
              <a:rPr lang="fr-FR" sz="1600" dirty="0">
                <a:ea typeface="+mn-lt"/>
                <a:cs typeface="+mn-lt"/>
              </a:rPr>
              <a:t> a </a:t>
            </a:r>
            <a:r>
              <a:rPr lang="fr-FR" sz="1600" dirty="0" err="1">
                <a:ea typeface="+mn-lt"/>
                <a:cs typeface="+mn-lt"/>
              </a:rPr>
              <a:t>velocity</a:t>
            </a:r>
            <a:r>
              <a:rPr lang="fr-FR" sz="1600" dirty="0">
                <a:ea typeface="+mn-lt"/>
                <a:cs typeface="+mn-lt"/>
              </a:rPr>
              <a:t> of 8 m/s.</a:t>
            </a:r>
            <a:endParaRPr lang="fr-FR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fr-FR" sz="1600" dirty="0">
              <a:latin typeface="Calibri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fr-FR" sz="1600" dirty="0"/>
          </a:p>
        </p:txBody>
      </p:sp>
      <p:pic>
        <p:nvPicPr>
          <p:cNvPr id="18" name="Espace réservé du contenu 17" descr="Une image contenant texte, capture d’écran, Caractère coloré, Tracé&#10;&#10;Le contenu généré par l’IA peut être incorrect.">
            <a:extLst>
              <a:ext uri="{FF2B5EF4-FFF2-40B4-BE49-F238E27FC236}">
                <a16:creationId xmlns:a16="http://schemas.microsoft.com/office/drawing/2014/main" id="{E3B4FB6E-304F-71F1-7196-43D5E028299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95841" y="904228"/>
            <a:ext cx="5625982" cy="3146134"/>
          </a:xfrm>
        </p:spPr>
      </p:pic>
      <p:pic>
        <p:nvPicPr>
          <p:cNvPr id="19" name="Image 18" descr="Une image contenant texte, Tracé, diagramme, ligne&#10;&#10;Le contenu généré par l’IA peut être incorrect.">
            <a:extLst>
              <a:ext uri="{FF2B5EF4-FFF2-40B4-BE49-F238E27FC236}">
                <a16:creationId xmlns:a16="http://schemas.microsoft.com/office/drawing/2014/main" id="{A4AD23E6-D307-3247-6528-5958694F8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281" y="3938475"/>
            <a:ext cx="5412335" cy="2904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344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72F2E8-900C-1155-14C3-066B55BA0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F565AA-2004-9866-1216-603C2D883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099" y="202121"/>
            <a:ext cx="10515600" cy="1325563"/>
          </a:xfrm>
        </p:spPr>
        <p:txBody>
          <a:bodyPr/>
          <a:lstStyle/>
          <a:p>
            <a:r>
              <a:rPr lang="fr-FR" sz="4000" dirty="0">
                <a:solidFill>
                  <a:srgbClr val="0070C0"/>
                </a:solidFill>
              </a:rPr>
              <a:t>Multi-</a:t>
            </a:r>
            <a:r>
              <a:rPr lang="fr-FR" sz="4000" dirty="0" err="1">
                <a:solidFill>
                  <a:srgbClr val="0070C0"/>
                </a:solidFill>
              </a:rPr>
              <a:t>Resolution</a:t>
            </a:r>
            <a:r>
              <a:rPr lang="fr-FR" sz="4000" dirty="0">
                <a:solidFill>
                  <a:srgbClr val="0070C0"/>
                </a:solidFill>
              </a:rPr>
              <a:t> </a:t>
            </a:r>
            <a:r>
              <a:rPr lang="fr-FR" sz="4000" dirty="0" err="1">
                <a:solidFill>
                  <a:srgbClr val="0070C0"/>
                </a:solidFill>
              </a:rPr>
              <a:t>Analysis</a:t>
            </a:r>
            <a:endParaRPr lang="fr-FR" dirty="0" err="1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0387FB0-DDA1-6B48-CDF8-BDB49C2BE092}"/>
              </a:ext>
            </a:extLst>
          </p:cNvPr>
          <p:cNvSpPr txBox="1"/>
          <p:nvPr/>
        </p:nvSpPr>
        <p:spPr>
          <a:xfrm>
            <a:off x="6248735" y="2052305"/>
            <a:ext cx="5517145" cy="32932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fr-FR" sz="1600" err="1">
                <a:ea typeface="+mn-lt"/>
                <a:cs typeface="+mn-lt"/>
              </a:rPr>
              <a:t>Multiresolution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Analysis</a:t>
            </a:r>
            <a:r>
              <a:rPr lang="fr-FR" sz="1600" dirty="0">
                <a:ea typeface="+mn-lt"/>
                <a:cs typeface="+mn-lt"/>
              </a:rPr>
              <a:t> (MRA) </a:t>
            </a:r>
            <a:r>
              <a:rPr lang="fr-FR" sz="1600" err="1">
                <a:ea typeface="+mn-lt"/>
                <a:cs typeface="+mn-lt"/>
              </a:rPr>
              <a:t>is</a:t>
            </a:r>
            <a:r>
              <a:rPr lang="fr-FR" sz="1600" dirty="0">
                <a:ea typeface="+mn-lt"/>
                <a:cs typeface="+mn-lt"/>
              </a:rPr>
              <a:t> a </a:t>
            </a:r>
            <a:r>
              <a:rPr lang="fr-FR" sz="1600" err="1">
                <a:ea typeface="+mn-lt"/>
                <a:cs typeface="+mn-lt"/>
              </a:rPr>
              <a:t>powerful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tool</a:t>
            </a:r>
            <a:r>
              <a:rPr lang="fr-FR" sz="1600" dirty="0">
                <a:ea typeface="+mn-lt"/>
                <a:cs typeface="+mn-lt"/>
              </a:rPr>
              <a:t> in signal </a:t>
            </a:r>
            <a:r>
              <a:rPr lang="fr-FR" sz="1600" err="1">
                <a:ea typeface="+mn-lt"/>
                <a:cs typeface="+mn-lt"/>
              </a:rPr>
              <a:t>processing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used</a:t>
            </a:r>
            <a:r>
              <a:rPr lang="fr-FR" sz="1600" dirty="0">
                <a:ea typeface="+mn-lt"/>
                <a:cs typeface="+mn-lt"/>
              </a:rPr>
              <a:t> to </a:t>
            </a:r>
            <a:r>
              <a:rPr lang="fr-FR" sz="1600" err="1">
                <a:ea typeface="+mn-lt"/>
                <a:cs typeface="+mn-lt"/>
              </a:rPr>
              <a:t>decompose</a:t>
            </a:r>
            <a:r>
              <a:rPr lang="fr-FR" sz="1600" dirty="0">
                <a:ea typeface="+mn-lt"/>
                <a:cs typeface="+mn-lt"/>
              </a:rPr>
              <a:t> a signal </a:t>
            </a:r>
            <a:r>
              <a:rPr lang="fr-FR" sz="1600" err="1">
                <a:ea typeface="+mn-lt"/>
                <a:cs typeface="+mn-lt"/>
              </a:rPr>
              <a:t>into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different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scales</a:t>
            </a:r>
            <a:r>
              <a:rPr lang="fr-FR" sz="1600" dirty="0">
                <a:ea typeface="+mn-lt"/>
                <a:cs typeface="+mn-lt"/>
              </a:rPr>
              <a:t>. In </a:t>
            </a:r>
            <a:r>
              <a:rPr lang="fr-FR" sz="1600" err="1">
                <a:ea typeface="+mn-lt"/>
                <a:cs typeface="+mn-lt"/>
              </a:rPr>
              <a:t>this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exercise</a:t>
            </a:r>
            <a:r>
              <a:rPr lang="fr-FR" sz="1600" dirty="0">
                <a:ea typeface="+mn-lt"/>
                <a:cs typeface="+mn-lt"/>
              </a:rPr>
              <a:t>, </a:t>
            </a:r>
            <a:r>
              <a:rPr lang="fr-FR" sz="1600" err="1">
                <a:ea typeface="+mn-lt"/>
                <a:cs typeface="+mn-lt"/>
              </a:rPr>
              <a:t>three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scales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were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analyzed</a:t>
            </a:r>
            <a:r>
              <a:rPr lang="fr-FR" sz="1600" dirty="0">
                <a:ea typeface="+mn-lt"/>
                <a:cs typeface="+mn-lt"/>
              </a:rPr>
              <a:t>: the </a:t>
            </a:r>
            <a:r>
              <a:rPr lang="fr-FR" sz="1600" err="1">
                <a:ea typeface="+mn-lt"/>
                <a:cs typeface="+mn-lt"/>
              </a:rPr>
              <a:t>freestream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velocity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scale</a:t>
            </a:r>
            <a:r>
              <a:rPr lang="fr-FR" sz="1600" dirty="0">
                <a:ea typeface="+mn-lt"/>
                <a:cs typeface="+mn-lt"/>
              </a:rPr>
              <a:t> and the </a:t>
            </a:r>
            <a:r>
              <a:rPr lang="fr-FR" sz="1600" err="1">
                <a:ea typeface="+mn-lt"/>
                <a:cs typeface="+mn-lt"/>
              </a:rPr>
              <a:t>two</a:t>
            </a:r>
            <a:r>
              <a:rPr lang="fr-FR" sz="1600" dirty="0">
                <a:ea typeface="+mn-lt"/>
                <a:cs typeface="+mn-lt"/>
              </a:rPr>
              <a:t> distinct vortex </a:t>
            </a:r>
            <a:r>
              <a:rPr lang="fr-FR" sz="1600" err="1">
                <a:ea typeface="+mn-lt"/>
                <a:cs typeface="+mn-lt"/>
              </a:rPr>
              <a:t>shedding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phenomenon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scales</a:t>
            </a:r>
            <a:r>
              <a:rPr lang="fr-FR" sz="1600" dirty="0">
                <a:ea typeface="+mn-lt"/>
                <a:cs typeface="+mn-lt"/>
              </a:rPr>
              <a:t>.</a:t>
            </a:r>
          </a:p>
          <a:p>
            <a:pPr>
              <a:buFont typeface="Arial"/>
              <a:buChar char="•"/>
            </a:pPr>
            <a:endParaRPr lang="fr-FR" sz="1600" dirty="0"/>
          </a:p>
          <a:p>
            <a:pPr>
              <a:buFont typeface="Arial"/>
              <a:buChar char="•"/>
            </a:pPr>
            <a:r>
              <a:rPr lang="fr-FR" sz="1600" dirty="0">
                <a:ea typeface="+mn-lt"/>
                <a:cs typeface="+mn-lt"/>
              </a:rPr>
              <a:t>In </a:t>
            </a:r>
            <a:r>
              <a:rPr lang="fr-FR" sz="1600" dirty="0" err="1">
                <a:ea typeface="+mn-lt"/>
                <a:cs typeface="+mn-lt"/>
              </a:rPr>
              <a:t>this</a:t>
            </a:r>
            <a:r>
              <a:rPr lang="fr-FR" sz="1600" dirty="0">
                <a:ea typeface="+mn-lt"/>
                <a:cs typeface="+mn-lt"/>
              </a:rPr>
              <a:t> animation, the range of </a:t>
            </a:r>
            <a:r>
              <a:rPr lang="fr-FR" sz="1600" dirty="0" err="1">
                <a:ea typeface="+mn-lt"/>
                <a:cs typeface="+mn-lt"/>
              </a:rPr>
              <a:t>frequencies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dirty="0" err="1">
                <a:ea typeface="+mn-lt"/>
                <a:cs typeface="+mn-lt"/>
              </a:rPr>
              <a:t>analyzed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dirty="0" err="1">
                <a:ea typeface="+mn-lt"/>
                <a:cs typeface="+mn-lt"/>
              </a:rPr>
              <a:t>is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dirty="0" err="1">
                <a:ea typeface="+mn-lt"/>
                <a:cs typeface="+mn-lt"/>
              </a:rPr>
              <a:t>from</a:t>
            </a:r>
            <a:r>
              <a:rPr lang="fr-FR" sz="1600" dirty="0">
                <a:ea typeface="+mn-lt"/>
                <a:cs typeface="+mn-lt"/>
              </a:rPr>
              <a:t> 0 to 15 Hz, </a:t>
            </a:r>
            <a:r>
              <a:rPr lang="fr-FR" sz="1600" dirty="0" err="1">
                <a:ea typeface="+mn-lt"/>
                <a:cs typeface="+mn-lt"/>
              </a:rPr>
              <a:t>chosen</a:t>
            </a:r>
            <a:r>
              <a:rPr lang="fr-FR" sz="1600" dirty="0">
                <a:ea typeface="+mn-lt"/>
                <a:cs typeface="+mn-lt"/>
              </a:rPr>
              <a:t> to </a:t>
            </a:r>
            <a:r>
              <a:rPr lang="fr-FR" sz="1600" dirty="0" err="1">
                <a:ea typeface="+mn-lt"/>
                <a:cs typeface="+mn-lt"/>
              </a:rPr>
              <a:t>emphasize</a:t>
            </a:r>
            <a:r>
              <a:rPr lang="fr-FR" sz="1600" dirty="0">
                <a:ea typeface="+mn-lt"/>
                <a:cs typeface="+mn-lt"/>
              </a:rPr>
              <a:t> the </a:t>
            </a:r>
            <a:r>
              <a:rPr lang="fr-FR" sz="1600" dirty="0" err="1">
                <a:ea typeface="+mn-lt"/>
                <a:cs typeface="+mn-lt"/>
              </a:rPr>
              <a:t>freestream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dirty="0" err="1">
                <a:ea typeface="+mn-lt"/>
                <a:cs typeface="+mn-lt"/>
              </a:rPr>
              <a:t>velocity</a:t>
            </a:r>
            <a:r>
              <a:rPr lang="fr-FR" sz="1600" dirty="0">
                <a:ea typeface="+mn-lt"/>
                <a:cs typeface="+mn-lt"/>
              </a:rPr>
              <a:t> in the signal.</a:t>
            </a:r>
          </a:p>
          <a:p>
            <a:pPr>
              <a:buFont typeface="Arial"/>
              <a:buChar char="•"/>
            </a:pPr>
            <a:endParaRPr lang="fr-FR" sz="1600" dirty="0"/>
          </a:p>
          <a:p>
            <a:pPr>
              <a:buFont typeface="Arial"/>
              <a:buChar char="•"/>
            </a:pPr>
            <a:r>
              <a:rPr lang="fr-FR" sz="1600" dirty="0">
                <a:ea typeface="+mn-lt"/>
                <a:cs typeface="+mn-lt"/>
              </a:rPr>
              <a:t>As </a:t>
            </a:r>
            <a:r>
              <a:rPr lang="fr-FR" sz="1600" err="1">
                <a:ea typeface="+mn-lt"/>
                <a:cs typeface="+mn-lt"/>
              </a:rPr>
              <a:t>observed</a:t>
            </a:r>
            <a:r>
              <a:rPr lang="fr-FR" sz="1600" dirty="0">
                <a:ea typeface="+mn-lt"/>
                <a:cs typeface="+mn-lt"/>
              </a:rPr>
              <a:t>, </a:t>
            </a:r>
            <a:r>
              <a:rPr lang="fr-FR" sz="1600" err="1">
                <a:ea typeface="+mn-lt"/>
                <a:cs typeface="+mn-lt"/>
              </a:rPr>
              <a:t>after</a:t>
            </a:r>
            <a:r>
              <a:rPr lang="fr-FR" sz="1600" dirty="0">
                <a:ea typeface="+mn-lt"/>
                <a:cs typeface="+mn-lt"/>
              </a:rPr>
              <a:t> 1.5 seconds, the </a:t>
            </a:r>
            <a:r>
              <a:rPr lang="fr-FR" sz="1600" err="1">
                <a:ea typeface="+mn-lt"/>
                <a:cs typeface="+mn-lt"/>
              </a:rPr>
              <a:t>freestream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velocity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decreases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from</a:t>
            </a:r>
            <a:r>
              <a:rPr lang="fr-FR" sz="1600" dirty="0">
                <a:ea typeface="+mn-lt"/>
                <a:cs typeface="+mn-lt"/>
              </a:rPr>
              <a:t> 11.5 m/s to 8 m/s, </a:t>
            </a:r>
            <a:r>
              <a:rPr lang="fr-FR" sz="1600" err="1">
                <a:ea typeface="+mn-lt"/>
                <a:cs typeface="+mn-lt"/>
              </a:rPr>
              <a:t>aligning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with</a:t>
            </a:r>
            <a:r>
              <a:rPr lang="fr-FR" sz="1600" dirty="0">
                <a:ea typeface="+mn-lt"/>
                <a:cs typeface="+mn-lt"/>
              </a:rPr>
              <a:t> the </a:t>
            </a:r>
            <a:r>
              <a:rPr lang="fr-FR" sz="1600" err="1">
                <a:ea typeface="+mn-lt"/>
                <a:cs typeface="+mn-lt"/>
              </a:rPr>
              <a:t>previous</a:t>
            </a:r>
            <a:r>
              <a:rPr lang="fr-FR" sz="1600" dirty="0">
                <a:ea typeface="+mn-lt"/>
                <a:cs typeface="+mn-lt"/>
              </a:rPr>
              <a:t> figure </a:t>
            </a:r>
            <a:r>
              <a:rPr lang="fr-FR" sz="1600" err="1">
                <a:ea typeface="+mn-lt"/>
                <a:cs typeface="+mn-lt"/>
              </a:rPr>
              <a:t>depicting</a:t>
            </a:r>
            <a:r>
              <a:rPr lang="fr-FR" sz="1600" dirty="0">
                <a:ea typeface="+mn-lt"/>
                <a:cs typeface="+mn-lt"/>
              </a:rPr>
              <a:t> the </a:t>
            </a:r>
            <a:r>
              <a:rPr lang="fr-FR" sz="1600" err="1">
                <a:ea typeface="+mn-lt"/>
                <a:cs typeface="+mn-lt"/>
              </a:rPr>
              <a:t>velocity</a:t>
            </a:r>
            <a:r>
              <a:rPr lang="fr-FR" sz="1600" dirty="0">
                <a:ea typeface="+mn-lt"/>
                <a:cs typeface="+mn-lt"/>
              </a:rPr>
              <a:t> magnitude.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DAE333F-343A-F811-812E-438EEC1E6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59" y="1716881"/>
            <a:ext cx="6057954" cy="4412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279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8ECC00-6409-2EF5-EB0F-0D8F973ACC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9F0D71-2FC6-1879-205E-38F0EACB8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099" y="202121"/>
            <a:ext cx="10515600" cy="1325563"/>
          </a:xfrm>
        </p:spPr>
        <p:txBody>
          <a:bodyPr/>
          <a:lstStyle/>
          <a:p>
            <a:r>
              <a:rPr lang="fr-FR" sz="4000" dirty="0">
                <a:solidFill>
                  <a:srgbClr val="0070C0"/>
                </a:solidFill>
              </a:rPr>
              <a:t>Multi-</a:t>
            </a:r>
            <a:r>
              <a:rPr lang="fr-FR" sz="4000" dirty="0" err="1">
                <a:solidFill>
                  <a:srgbClr val="0070C0"/>
                </a:solidFill>
              </a:rPr>
              <a:t>Resolution</a:t>
            </a:r>
            <a:r>
              <a:rPr lang="fr-FR" sz="4000" dirty="0">
                <a:solidFill>
                  <a:srgbClr val="0070C0"/>
                </a:solidFill>
              </a:rPr>
              <a:t> </a:t>
            </a:r>
            <a:r>
              <a:rPr lang="fr-FR" sz="4000" dirty="0" err="1">
                <a:solidFill>
                  <a:srgbClr val="0070C0"/>
                </a:solidFill>
              </a:rPr>
              <a:t>Analysis</a:t>
            </a:r>
            <a:endParaRPr lang="fr-FR" dirty="0" err="1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3CC8CC7-10E9-DBBB-D576-5613589A6B77}"/>
              </a:ext>
            </a:extLst>
          </p:cNvPr>
          <p:cNvSpPr txBox="1"/>
          <p:nvPr/>
        </p:nvSpPr>
        <p:spPr>
          <a:xfrm>
            <a:off x="563501" y="5231988"/>
            <a:ext cx="5517145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fr-FR" sz="1600" dirty="0">
                <a:ea typeface="+mn-lt"/>
                <a:cs typeface="+mn-lt"/>
              </a:rPr>
              <a:t>This animation </a:t>
            </a:r>
            <a:r>
              <a:rPr lang="fr-FR" sz="1600" err="1">
                <a:ea typeface="+mn-lt"/>
                <a:cs typeface="+mn-lt"/>
              </a:rPr>
              <a:t>represents</a:t>
            </a:r>
            <a:r>
              <a:rPr lang="fr-FR" sz="1600" dirty="0">
                <a:ea typeface="+mn-lt"/>
                <a:cs typeface="+mn-lt"/>
              </a:rPr>
              <a:t> the second </a:t>
            </a:r>
            <a:r>
              <a:rPr lang="fr-FR" sz="1600" err="1">
                <a:ea typeface="+mn-lt"/>
                <a:cs typeface="+mn-lt"/>
              </a:rPr>
              <a:t>scale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studied</a:t>
            </a:r>
            <a:r>
              <a:rPr lang="fr-FR" sz="1600" dirty="0">
                <a:ea typeface="+mn-lt"/>
                <a:cs typeface="+mn-lt"/>
              </a:rPr>
              <a:t>, </a:t>
            </a:r>
            <a:r>
              <a:rPr lang="fr-FR" sz="1600" err="1">
                <a:ea typeface="+mn-lt"/>
                <a:cs typeface="+mn-lt"/>
              </a:rPr>
              <a:t>corresponding</a:t>
            </a:r>
            <a:r>
              <a:rPr lang="fr-FR" sz="1600" dirty="0">
                <a:ea typeface="+mn-lt"/>
                <a:cs typeface="+mn-lt"/>
              </a:rPr>
              <a:t> to the 300 Hz vortex </a:t>
            </a:r>
            <a:r>
              <a:rPr lang="fr-FR" sz="1600" err="1">
                <a:ea typeface="+mn-lt"/>
                <a:cs typeface="+mn-lt"/>
              </a:rPr>
              <a:t>shedding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velocity</a:t>
            </a:r>
            <a:r>
              <a:rPr lang="fr-FR" sz="1600" dirty="0">
                <a:ea typeface="+mn-lt"/>
                <a:cs typeface="+mn-lt"/>
              </a:rPr>
              <a:t> in the signal. As </a:t>
            </a:r>
            <a:r>
              <a:rPr lang="fr-FR" sz="1600" err="1">
                <a:ea typeface="+mn-lt"/>
                <a:cs typeface="+mn-lt"/>
              </a:rPr>
              <a:t>observed</a:t>
            </a:r>
            <a:r>
              <a:rPr lang="fr-FR" sz="1600" dirty="0">
                <a:ea typeface="+mn-lt"/>
                <a:cs typeface="+mn-lt"/>
              </a:rPr>
              <a:t>, the </a:t>
            </a:r>
            <a:r>
              <a:rPr lang="fr-FR" sz="1600" err="1">
                <a:ea typeface="+mn-lt"/>
                <a:cs typeface="+mn-lt"/>
              </a:rPr>
              <a:t>vortices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become</a:t>
            </a:r>
            <a:r>
              <a:rPr lang="fr-FR" sz="1600" dirty="0">
                <a:ea typeface="+mn-lt"/>
                <a:cs typeface="+mn-lt"/>
              </a:rPr>
              <a:t> visible </a:t>
            </a:r>
            <a:r>
              <a:rPr lang="fr-FR" sz="1600" err="1">
                <a:ea typeface="+mn-lt"/>
                <a:cs typeface="+mn-lt"/>
              </a:rPr>
              <a:t>after</a:t>
            </a:r>
            <a:r>
              <a:rPr lang="fr-FR" sz="1600" dirty="0">
                <a:ea typeface="+mn-lt"/>
                <a:cs typeface="+mn-lt"/>
              </a:rPr>
              <a:t> 1.5 seconds, </a:t>
            </a:r>
            <a:r>
              <a:rPr lang="fr-FR" sz="1600" err="1">
                <a:ea typeface="+mn-lt"/>
                <a:cs typeface="+mn-lt"/>
              </a:rPr>
              <a:t>aligning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with</a:t>
            </a:r>
            <a:r>
              <a:rPr lang="fr-FR" sz="1600" dirty="0">
                <a:ea typeface="+mn-lt"/>
                <a:cs typeface="+mn-lt"/>
              </a:rPr>
              <a:t> the time-</a:t>
            </a:r>
            <a:r>
              <a:rPr lang="fr-FR" sz="1600" err="1">
                <a:ea typeface="+mn-lt"/>
                <a:cs typeface="+mn-lt"/>
              </a:rPr>
              <a:t>frequency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analysis</a:t>
            </a:r>
            <a:r>
              <a:rPr lang="fr-FR" sz="1600" dirty="0">
                <a:ea typeface="+mn-lt"/>
                <a:cs typeface="+mn-lt"/>
              </a:rPr>
              <a:t>.</a:t>
            </a:r>
            <a:endParaRPr lang="fr-FR" dirty="0">
              <a:ea typeface="+mn-lt"/>
              <a:cs typeface="+mn-lt"/>
            </a:endParaRPr>
          </a:p>
        </p:txBody>
      </p:sp>
      <p:pic>
        <p:nvPicPr>
          <p:cNvPr id="6" name="Image 5" descr="Une image contenant texte, capture d’écran, Caractère coloré&#10;&#10;Le contenu généré par l’IA peut être incorrect.">
            <a:extLst>
              <a:ext uri="{FF2B5EF4-FFF2-40B4-BE49-F238E27FC236}">
                <a16:creationId xmlns:a16="http://schemas.microsoft.com/office/drawing/2014/main" id="{EF058301-1670-F206-B30E-30796F8C7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724" y="1699022"/>
            <a:ext cx="4858552" cy="3459957"/>
          </a:xfrm>
          <a:prstGeom prst="rect">
            <a:avLst/>
          </a:prstGeom>
        </p:spPr>
      </p:pic>
      <p:pic>
        <p:nvPicPr>
          <p:cNvPr id="9" name="Image 8" descr="Une image contenant texte, capture d’écran, Caractère coloré, diagramme&#10;&#10;Le contenu généré par l’IA peut être incorrect.">
            <a:extLst>
              <a:ext uri="{FF2B5EF4-FFF2-40B4-BE49-F238E27FC236}">
                <a16:creationId xmlns:a16="http://schemas.microsoft.com/office/drawing/2014/main" id="{4277EB08-0835-D3AB-0087-685AAA891B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5396" y="1699022"/>
            <a:ext cx="4941896" cy="3471863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84C7193-076A-C960-D252-29B7969D0290}"/>
              </a:ext>
            </a:extLst>
          </p:cNvPr>
          <p:cNvSpPr txBox="1"/>
          <p:nvPr/>
        </p:nvSpPr>
        <p:spPr>
          <a:xfrm>
            <a:off x="6373751" y="5108878"/>
            <a:ext cx="5517145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fr-FR" sz="1600" err="1">
                <a:ea typeface="+mn-lt"/>
                <a:cs typeface="+mn-lt"/>
              </a:rPr>
              <a:t>Finally</a:t>
            </a:r>
            <a:r>
              <a:rPr lang="fr-FR" sz="1600" dirty="0">
                <a:ea typeface="+mn-lt"/>
                <a:cs typeface="+mn-lt"/>
              </a:rPr>
              <a:t>, </a:t>
            </a:r>
            <a:r>
              <a:rPr lang="fr-FR" sz="1600" err="1">
                <a:ea typeface="+mn-lt"/>
                <a:cs typeface="+mn-lt"/>
              </a:rPr>
              <a:t>this</a:t>
            </a:r>
            <a:r>
              <a:rPr lang="fr-FR" sz="1600" dirty="0">
                <a:ea typeface="+mn-lt"/>
                <a:cs typeface="+mn-lt"/>
              </a:rPr>
              <a:t> animation </a:t>
            </a:r>
            <a:r>
              <a:rPr lang="fr-FR" sz="1600" err="1">
                <a:ea typeface="+mn-lt"/>
                <a:cs typeface="+mn-lt"/>
              </a:rPr>
              <a:t>represents</a:t>
            </a:r>
            <a:r>
              <a:rPr lang="fr-FR" sz="1600" dirty="0">
                <a:ea typeface="+mn-lt"/>
                <a:cs typeface="+mn-lt"/>
              </a:rPr>
              <a:t> the </a:t>
            </a:r>
            <a:r>
              <a:rPr lang="fr-FR" sz="1600" err="1">
                <a:ea typeface="+mn-lt"/>
                <a:cs typeface="+mn-lt"/>
              </a:rPr>
              <a:t>third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scale</a:t>
            </a:r>
            <a:r>
              <a:rPr lang="fr-FR" sz="1600" dirty="0">
                <a:ea typeface="+mn-lt"/>
                <a:cs typeface="+mn-lt"/>
              </a:rPr>
              <a:t>, </a:t>
            </a:r>
            <a:r>
              <a:rPr lang="fr-FR" sz="1600" err="1">
                <a:ea typeface="+mn-lt"/>
                <a:cs typeface="+mn-lt"/>
              </a:rPr>
              <a:t>corresponding</a:t>
            </a:r>
            <a:r>
              <a:rPr lang="fr-FR" sz="1600" dirty="0">
                <a:ea typeface="+mn-lt"/>
                <a:cs typeface="+mn-lt"/>
              </a:rPr>
              <a:t> to the 450 Hz vortex </a:t>
            </a:r>
            <a:r>
              <a:rPr lang="fr-FR" sz="1600" err="1">
                <a:ea typeface="+mn-lt"/>
                <a:cs typeface="+mn-lt"/>
              </a:rPr>
              <a:t>shedding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velocity</a:t>
            </a:r>
            <a:r>
              <a:rPr lang="fr-FR" sz="1600" dirty="0">
                <a:ea typeface="+mn-lt"/>
                <a:cs typeface="+mn-lt"/>
              </a:rPr>
              <a:t> in the signal. As </a:t>
            </a:r>
            <a:r>
              <a:rPr lang="fr-FR" sz="1600" err="1">
                <a:ea typeface="+mn-lt"/>
                <a:cs typeface="+mn-lt"/>
              </a:rPr>
              <a:t>observed</a:t>
            </a:r>
            <a:r>
              <a:rPr lang="fr-FR" sz="1600" dirty="0">
                <a:ea typeface="+mn-lt"/>
                <a:cs typeface="+mn-lt"/>
              </a:rPr>
              <a:t>, the </a:t>
            </a:r>
            <a:r>
              <a:rPr lang="fr-FR" sz="1600" err="1">
                <a:ea typeface="+mn-lt"/>
                <a:cs typeface="+mn-lt"/>
              </a:rPr>
              <a:t>vortices</a:t>
            </a:r>
            <a:r>
              <a:rPr lang="fr-FR" sz="1600" dirty="0">
                <a:ea typeface="+mn-lt"/>
                <a:cs typeface="+mn-lt"/>
              </a:rPr>
              <a:t> are visible </a:t>
            </a:r>
            <a:r>
              <a:rPr lang="fr-FR" sz="1600" err="1">
                <a:ea typeface="+mn-lt"/>
                <a:cs typeface="+mn-lt"/>
              </a:rPr>
              <a:t>from</a:t>
            </a:r>
            <a:r>
              <a:rPr lang="fr-FR" sz="1600" dirty="0">
                <a:ea typeface="+mn-lt"/>
                <a:cs typeface="+mn-lt"/>
              </a:rPr>
              <a:t> the start but </a:t>
            </a:r>
            <a:r>
              <a:rPr lang="fr-FR" sz="1600" err="1">
                <a:ea typeface="+mn-lt"/>
                <a:cs typeface="+mn-lt"/>
              </a:rPr>
              <a:t>disappear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after</a:t>
            </a:r>
            <a:r>
              <a:rPr lang="fr-FR" sz="1600" dirty="0">
                <a:ea typeface="+mn-lt"/>
                <a:cs typeface="+mn-lt"/>
              </a:rPr>
              <a:t> 1.5 seconds </a:t>
            </a:r>
            <a:r>
              <a:rPr lang="fr-FR" sz="1600" err="1">
                <a:ea typeface="+mn-lt"/>
                <a:cs typeface="+mn-lt"/>
              </a:rPr>
              <a:t>when</a:t>
            </a:r>
            <a:r>
              <a:rPr lang="fr-FR" sz="1600" dirty="0">
                <a:ea typeface="+mn-lt"/>
                <a:cs typeface="+mn-lt"/>
              </a:rPr>
              <a:t> the </a:t>
            </a:r>
            <a:r>
              <a:rPr lang="fr-FR" sz="1600" err="1">
                <a:ea typeface="+mn-lt"/>
                <a:cs typeface="+mn-lt"/>
              </a:rPr>
              <a:t>freestream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velocity</a:t>
            </a:r>
            <a:r>
              <a:rPr lang="fr-FR" sz="1600" dirty="0">
                <a:ea typeface="+mn-lt"/>
                <a:cs typeface="+mn-lt"/>
              </a:rPr>
              <a:t> </a:t>
            </a:r>
            <a:r>
              <a:rPr lang="fr-FR" sz="1600" err="1">
                <a:ea typeface="+mn-lt"/>
                <a:cs typeface="+mn-lt"/>
              </a:rPr>
              <a:t>decreases</a:t>
            </a:r>
            <a:r>
              <a:rPr lang="fr-FR" sz="1600" dirty="0">
                <a:ea typeface="+mn-lt"/>
                <a:cs typeface="+mn-lt"/>
              </a:rPr>
              <a:t>, </a:t>
            </a:r>
            <a:r>
              <a:rPr lang="fr-FR" sz="1600" err="1">
                <a:ea typeface="+mn-lt"/>
                <a:cs typeface="+mn-lt"/>
              </a:rPr>
              <a:t>allowing</a:t>
            </a:r>
            <a:r>
              <a:rPr lang="fr-FR" sz="1600" dirty="0">
                <a:ea typeface="+mn-lt"/>
                <a:cs typeface="+mn-lt"/>
              </a:rPr>
              <a:t> the 300 Hz vortex </a:t>
            </a:r>
            <a:r>
              <a:rPr lang="fr-FR" sz="1600" err="1">
                <a:ea typeface="+mn-lt"/>
                <a:cs typeface="+mn-lt"/>
              </a:rPr>
              <a:t>shedding</a:t>
            </a:r>
            <a:r>
              <a:rPr lang="fr-FR" sz="1600" dirty="0">
                <a:ea typeface="+mn-lt"/>
                <a:cs typeface="+mn-lt"/>
              </a:rPr>
              <a:t> to </a:t>
            </a:r>
            <a:r>
              <a:rPr lang="fr-FR" sz="1600" err="1">
                <a:ea typeface="+mn-lt"/>
                <a:cs typeface="+mn-lt"/>
              </a:rPr>
              <a:t>take</a:t>
            </a:r>
            <a:r>
              <a:rPr lang="fr-FR" sz="1600" dirty="0">
                <a:ea typeface="+mn-lt"/>
                <a:cs typeface="+mn-lt"/>
              </a:rPr>
              <a:t> over.</a:t>
            </a:r>
            <a:r>
              <a:rPr lang="fr-FR" sz="1600" dirty="0"/>
              <a:t>  </a:t>
            </a:r>
          </a:p>
        </p:txBody>
      </p:sp>
    </p:spTree>
    <p:extLst>
      <p:ext uri="{BB962C8B-B14F-4D97-AF65-F5344CB8AC3E}">
        <p14:creationId xmlns:p14="http://schemas.microsoft.com/office/powerpoint/2010/main" val="35774788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Grand écran</PresentationFormat>
  <Paragraphs>0</Paragraphs>
  <Slides>5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6" baseType="lpstr">
      <vt:lpstr>Office Theme</vt:lpstr>
      <vt:lpstr>Signal Processing Assignment 2025</vt:lpstr>
      <vt:lpstr>Vortex shedding region spectrum</vt:lpstr>
      <vt:lpstr>Time-frequency analysis</vt:lpstr>
      <vt:lpstr>Multi-Resolution Analysis</vt:lpstr>
      <vt:lpstr>Multi-Resolution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299</cp:revision>
  <dcterms:created xsi:type="dcterms:W3CDTF">2025-02-12T22:08:56Z</dcterms:created>
  <dcterms:modified xsi:type="dcterms:W3CDTF">2025-02-13T00:03:04Z</dcterms:modified>
</cp:coreProperties>
</file>

<file path=docProps/thumbnail.jpeg>
</file>